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5" r:id="rId3"/>
    <p:sldId id="266" r:id="rId4"/>
    <p:sldId id="267" r:id="rId5"/>
    <p:sldId id="268" r:id="rId6"/>
    <p:sldId id="270" r:id="rId7"/>
    <p:sldId id="269" r:id="rId8"/>
    <p:sldId id="275" r:id="rId9"/>
    <p:sldId id="276" r:id="rId10"/>
    <p:sldId id="277" r:id="rId11"/>
    <p:sldId id="278" r:id="rId12"/>
    <p:sldId id="279" r:id="rId1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BC0E47D1-745B-4AC5-9E89-0295147C7533}">
          <p14:sldIdLst>
            <p14:sldId id="257"/>
          </p14:sldIdLst>
        </p14:section>
        <p14:section name="Section sans titre" id="{2D5B72E2-3A2C-49A7-BDD0-5E306C91691E}">
          <p14:sldIdLst>
            <p14:sldId id="265"/>
            <p14:sldId id="266"/>
            <p14:sldId id="267"/>
          </p14:sldIdLst>
        </p14:section>
        <p14:section name="Section sans titre" id="{731CEC89-0A04-46CB-BADF-B4FDC088591E}">
          <p14:sldIdLst>
            <p14:sldId id="268"/>
            <p14:sldId id="270"/>
            <p14:sldId id="269"/>
            <p14:sldId id="275"/>
            <p14:sldId id="276"/>
            <p14:sldId id="277"/>
            <p14:sldId id="278"/>
            <p14:sldId id="27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1" d="100"/>
          <a:sy n="61" d="100"/>
        </p:scale>
        <p:origin x="8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nane RHARRABI" userId="0718f7fd-5cbc-419a-adae-8ba31e8a4c5a" providerId="ADAL" clId="{7095A6C8-093D-4457-BBCB-4E19827AA0C3}"/>
    <pc:docChg chg="custSel addSld delSld modSld sldOrd addSection delSection modSection">
      <pc:chgData name="Hanane RHARRABI" userId="0718f7fd-5cbc-419a-adae-8ba31e8a4c5a" providerId="ADAL" clId="{7095A6C8-093D-4457-BBCB-4E19827AA0C3}" dt="2024-09-27T22:37:42.239" v="315" actId="2696"/>
      <pc:docMkLst>
        <pc:docMk/>
      </pc:docMkLst>
      <pc:sldChg chg="ord">
        <pc:chgData name="Hanane RHARRABI" userId="0718f7fd-5cbc-419a-adae-8ba31e8a4c5a" providerId="ADAL" clId="{7095A6C8-093D-4457-BBCB-4E19827AA0C3}" dt="2024-09-23T10:50:37.020" v="1"/>
        <pc:sldMkLst>
          <pc:docMk/>
          <pc:sldMk cId="3913574225" sldId="276"/>
        </pc:sldMkLst>
      </pc:sldChg>
      <pc:sldChg chg="modSp mod">
        <pc:chgData name="Hanane RHARRABI" userId="0718f7fd-5cbc-419a-adae-8ba31e8a4c5a" providerId="ADAL" clId="{7095A6C8-093D-4457-BBCB-4E19827AA0C3}" dt="2024-09-23T10:57:17.220" v="231" actId="14100"/>
        <pc:sldMkLst>
          <pc:docMk/>
          <pc:sldMk cId="1513551284" sldId="278"/>
        </pc:sldMkLst>
        <pc:spChg chg="mod">
          <ac:chgData name="Hanane RHARRABI" userId="0718f7fd-5cbc-419a-adae-8ba31e8a4c5a" providerId="ADAL" clId="{7095A6C8-093D-4457-BBCB-4E19827AA0C3}" dt="2024-09-23T10:57:17.220" v="231" actId="14100"/>
          <ac:spMkLst>
            <pc:docMk/>
            <pc:sldMk cId="1513551284" sldId="278"/>
            <ac:spMk id="3" creationId="{00000000-0000-0000-0000-000000000000}"/>
          </ac:spMkLst>
        </pc:spChg>
      </pc:sldChg>
      <pc:sldChg chg="del">
        <pc:chgData name="Hanane RHARRABI" userId="0718f7fd-5cbc-419a-adae-8ba31e8a4c5a" providerId="ADAL" clId="{7095A6C8-093D-4457-BBCB-4E19827AA0C3}" dt="2024-09-27T22:37:42.239" v="315" actId="2696"/>
        <pc:sldMkLst>
          <pc:docMk/>
          <pc:sldMk cId="4060080098" sldId="334"/>
        </pc:sldMkLst>
      </pc:sldChg>
      <pc:sldChg chg="del">
        <pc:chgData name="Hanane RHARRABI" userId="0718f7fd-5cbc-419a-adae-8ba31e8a4c5a" providerId="ADAL" clId="{7095A6C8-093D-4457-BBCB-4E19827AA0C3}" dt="2024-09-27T22:37:42.239" v="315" actId="2696"/>
        <pc:sldMkLst>
          <pc:docMk/>
          <pc:sldMk cId="2132545680" sldId="335"/>
        </pc:sldMkLst>
      </pc:sldChg>
      <pc:sldChg chg="del">
        <pc:chgData name="Hanane RHARRABI" userId="0718f7fd-5cbc-419a-adae-8ba31e8a4c5a" providerId="ADAL" clId="{7095A6C8-093D-4457-BBCB-4E19827AA0C3}" dt="2024-09-27T22:37:42.239" v="315" actId="2696"/>
        <pc:sldMkLst>
          <pc:docMk/>
          <pc:sldMk cId="4043093276" sldId="336"/>
        </pc:sldMkLst>
      </pc:sldChg>
      <pc:sldChg chg="del">
        <pc:chgData name="Hanane RHARRABI" userId="0718f7fd-5cbc-419a-adae-8ba31e8a4c5a" providerId="ADAL" clId="{7095A6C8-093D-4457-BBCB-4E19827AA0C3}" dt="2024-09-27T22:37:42.239" v="315" actId="2696"/>
        <pc:sldMkLst>
          <pc:docMk/>
          <pc:sldMk cId="2141014222" sldId="339"/>
        </pc:sldMkLst>
      </pc:sldChg>
      <pc:sldChg chg="del">
        <pc:chgData name="Hanane RHARRABI" userId="0718f7fd-5cbc-419a-adae-8ba31e8a4c5a" providerId="ADAL" clId="{7095A6C8-093D-4457-BBCB-4E19827AA0C3}" dt="2024-09-27T22:37:42.239" v="315" actId="2696"/>
        <pc:sldMkLst>
          <pc:docMk/>
          <pc:sldMk cId="4149158065" sldId="340"/>
        </pc:sldMkLst>
      </pc:sldChg>
      <pc:sldChg chg="del">
        <pc:chgData name="Hanane RHARRABI" userId="0718f7fd-5cbc-419a-adae-8ba31e8a4c5a" providerId="ADAL" clId="{7095A6C8-093D-4457-BBCB-4E19827AA0C3}" dt="2024-09-27T22:37:42.239" v="315" actId="2696"/>
        <pc:sldMkLst>
          <pc:docMk/>
          <pc:sldMk cId="4015885957" sldId="533"/>
        </pc:sldMkLst>
      </pc:sldChg>
      <pc:sldChg chg="del">
        <pc:chgData name="Hanane RHARRABI" userId="0718f7fd-5cbc-419a-adae-8ba31e8a4c5a" providerId="ADAL" clId="{7095A6C8-093D-4457-BBCB-4E19827AA0C3}" dt="2024-09-27T22:37:42.239" v="315" actId="2696"/>
        <pc:sldMkLst>
          <pc:docMk/>
          <pc:sldMk cId="291517328" sldId="534"/>
        </pc:sldMkLst>
      </pc:sldChg>
      <pc:sldChg chg="del">
        <pc:chgData name="Hanane RHARRABI" userId="0718f7fd-5cbc-419a-adae-8ba31e8a4c5a" providerId="ADAL" clId="{7095A6C8-093D-4457-BBCB-4E19827AA0C3}" dt="2024-09-27T22:37:42.239" v="315" actId="2696"/>
        <pc:sldMkLst>
          <pc:docMk/>
          <pc:sldMk cId="2038441585" sldId="535"/>
        </pc:sldMkLst>
      </pc:sldChg>
      <pc:sldChg chg="del">
        <pc:chgData name="Hanane RHARRABI" userId="0718f7fd-5cbc-419a-adae-8ba31e8a4c5a" providerId="ADAL" clId="{7095A6C8-093D-4457-BBCB-4E19827AA0C3}" dt="2024-09-27T22:37:42.239" v="315" actId="2696"/>
        <pc:sldMkLst>
          <pc:docMk/>
          <pc:sldMk cId="2123353824" sldId="536"/>
        </pc:sldMkLst>
      </pc:sldChg>
      <pc:sldChg chg="modSp del mod">
        <pc:chgData name="Hanane RHARRABI" userId="0718f7fd-5cbc-419a-adae-8ba31e8a4c5a" providerId="ADAL" clId="{7095A6C8-093D-4457-BBCB-4E19827AA0C3}" dt="2024-09-27T22:37:42.239" v="315" actId="2696"/>
        <pc:sldMkLst>
          <pc:docMk/>
          <pc:sldMk cId="3110017624" sldId="537"/>
        </pc:sldMkLst>
        <pc:spChg chg="mod">
          <ac:chgData name="Hanane RHARRABI" userId="0718f7fd-5cbc-419a-adae-8ba31e8a4c5a" providerId="ADAL" clId="{7095A6C8-093D-4457-BBCB-4E19827AA0C3}" dt="2024-09-23T10:59:32.134" v="241" actId="2711"/>
          <ac:spMkLst>
            <pc:docMk/>
            <pc:sldMk cId="3110017624" sldId="537"/>
            <ac:spMk id="2" creationId="{00000000-0000-0000-0000-000000000000}"/>
          </ac:spMkLst>
        </pc:spChg>
        <pc:spChg chg="mod">
          <ac:chgData name="Hanane RHARRABI" userId="0718f7fd-5cbc-419a-adae-8ba31e8a4c5a" providerId="ADAL" clId="{7095A6C8-093D-4457-BBCB-4E19827AA0C3}" dt="2024-09-23T10:59:44.774" v="244" actId="948"/>
          <ac:spMkLst>
            <pc:docMk/>
            <pc:sldMk cId="3110017624" sldId="537"/>
            <ac:spMk id="3" creationId="{00000000-0000-0000-0000-000000000000}"/>
          </ac:spMkLst>
        </pc:spChg>
      </pc:sldChg>
      <pc:sldChg chg="modSp del mod">
        <pc:chgData name="Hanane RHARRABI" userId="0718f7fd-5cbc-419a-adae-8ba31e8a4c5a" providerId="ADAL" clId="{7095A6C8-093D-4457-BBCB-4E19827AA0C3}" dt="2024-09-27T22:37:42.239" v="315" actId="2696"/>
        <pc:sldMkLst>
          <pc:docMk/>
          <pc:sldMk cId="3551698321" sldId="538"/>
        </pc:sldMkLst>
        <pc:spChg chg="mod">
          <ac:chgData name="Hanane RHARRABI" userId="0718f7fd-5cbc-419a-adae-8ba31e8a4c5a" providerId="ADAL" clId="{7095A6C8-093D-4457-BBCB-4E19827AA0C3}" dt="2024-09-23T11:00:56.126" v="247" actId="14100"/>
          <ac:spMkLst>
            <pc:docMk/>
            <pc:sldMk cId="3551698321" sldId="538"/>
            <ac:spMk id="2" creationId="{00000000-0000-0000-0000-000000000000}"/>
          </ac:spMkLst>
        </pc:spChg>
        <pc:spChg chg="mod">
          <ac:chgData name="Hanane RHARRABI" userId="0718f7fd-5cbc-419a-adae-8ba31e8a4c5a" providerId="ADAL" clId="{7095A6C8-093D-4457-BBCB-4E19827AA0C3}" dt="2024-09-27T09:19:26.651" v="274" actId="1076"/>
          <ac:spMkLst>
            <pc:docMk/>
            <pc:sldMk cId="3551698321" sldId="538"/>
            <ac:spMk id="3" creationId="{00000000-0000-0000-0000-000000000000}"/>
          </ac:spMkLst>
        </pc:spChg>
      </pc:sldChg>
      <pc:sldChg chg="modSp del mod">
        <pc:chgData name="Hanane RHARRABI" userId="0718f7fd-5cbc-419a-adae-8ba31e8a4c5a" providerId="ADAL" clId="{7095A6C8-093D-4457-BBCB-4E19827AA0C3}" dt="2024-09-27T22:37:42.239" v="315" actId="2696"/>
        <pc:sldMkLst>
          <pc:docMk/>
          <pc:sldMk cId="4273888230" sldId="539"/>
        </pc:sldMkLst>
        <pc:spChg chg="mod">
          <ac:chgData name="Hanane RHARRABI" userId="0718f7fd-5cbc-419a-adae-8ba31e8a4c5a" providerId="ADAL" clId="{7095A6C8-093D-4457-BBCB-4E19827AA0C3}" dt="2024-09-23T11:01:45.302" v="248" actId="14100"/>
          <ac:spMkLst>
            <pc:docMk/>
            <pc:sldMk cId="4273888230" sldId="539"/>
            <ac:spMk id="3" creationId="{00000000-0000-0000-0000-000000000000}"/>
          </ac:spMkLst>
        </pc:spChg>
      </pc:sldChg>
      <pc:sldChg chg="del">
        <pc:chgData name="Hanane RHARRABI" userId="0718f7fd-5cbc-419a-adae-8ba31e8a4c5a" providerId="ADAL" clId="{7095A6C8-093D-4457-BBCB-4E19827AA0C3}" dt="2024-09-27T22:37:42.239" v="315" actId="2696"/>
        <pc:sldMkLst>
          <pc:docMk/>
          <pc:sldMk cId="1677758643" sldId="540"/>
        </pc:sldMkLst>
      </pc:sldChg>
      <pc:sldChg chg="modSp new del mod">
        <pc:chgData name="Hanane RHARRABI" userId="0718f7fd-5cbc-419a-adae-8ba31e8a4c5a" providerId="ADAL" clId="{7095A6C8-093D-4457-BBCB-4E19827AA0C3}" dt="2024-09-27T22:37:42.239" v="315" actId="2696"/>
        <pc:sldMkLst>
          <pc:docMk/>
          <pc:sldMk cId="608675337" sldId="541"/>
        </pc:sldMkLst>
        <pc:spChg chg="mod">
          <ac:chgData name="Hanane RHARRABI" userId="0718f7fd-5cbc-419a-adae-8ba31e8a4c5a" providerId="ADAL" clId="{7095A6C8-093D-4457-BBCB-4E19827AA0C3}" dt="2024-09-27T09:23:02.256" v="283" actId="1076"/>
          <ac:spMkLst>
            <pc:docMk/>
            <pc:sldMk cId="608675337" sldId="541"/>
            <ac:spMk id="2" creationId="{385F6A2D-4DA5-29D9-8A4B-296BB842BE21}"/>
          </ac:spMkLst>
        </pc:spChg>
        <pc:spChg chg="mod">
          <ac:chgData name="Hanane RHARRABI" userId="0718f7fd-5cbc-419a-adae-8ba31e8a4c5a" providerId="ADAL" clId="{7095A6C8-093D-4457-BBCB-4E19827AA0C3}" dt="2024-09-27T09:24:12.768" v="313" actId="5793"/>
          <ac:spMkLst>
            <pc:docMk/>
            <pc:sldMk cId="608675337" sldId="541"/>
            <ac:spMk id="3" creationId="{2767D3BE-28B7-6735-3769-1F104E06C09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19163-A61F-4791-BFDD-26E7A823CF01}" type="datetimeFigureOut">
              <a:rPr lang="fr-FR" smtClean="0"/>
              <a:t>27/09/2024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F76C6-F88F-4CB2-87A5-5EB0A697AB5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81667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dirty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19163-A61F-4791-BFDD-26E7A823CF01}" type="datetimeFigureOut">
              <a:rPr lang="fr-FR" smtClean="0"/>
              <a:t>27/09/2024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F76C6-F88F-4CB2-87A5-5EB0A697AB5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26675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19163-A61F-4791-BFDD-26E7A823CF01}" type="datetimeFigureOut">
              <a:rPr lang="fr-FR" smtClean="0"/>
              <a:t>27/09/2024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F76C6-F88F-4CB2-87A5-5EB0A697AB5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655782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19163-A61F-4791-BFDD-26E7A823CF01}" type="datetimeFigureOut">
              <a:rPr lang="fr-FR" smtClean="0"/>
              <a:t>27/09/2024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F76C6-F88F-4CB2-87A5-5EB0A697AB5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69803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19163-A61F-4791-BFDD-26E7A823CF01}" type="datetimeFigureOut">
              <a:rPr lang="fr-FR" smtClean="0"/>
              <a:t>27/09/2024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F76C6-F88F-4CB2-87A5-5EB0A697AB5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081166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r-FR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19163-A61F-4791-BFDD-26E7A823CF01}" type="datetimeFigureOut">
              <a:rPr lang="fr-FR" smtClean="0"/>
              <a:t>27/09/2024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F76C6-F88F-4CB2-87A5-5EB0A697AB5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684587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r-FR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19163-A61F-4791-BFDD-26E7A823CF01}" type="datetimeFigureOut">
              <a:rPr lang="fr-FR" smtClean="0"/>
              <a:t>27/09/2024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F76C6-F88F-4CB2-87A5-5EB0A697AB5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646605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19163-A61F-4791-BFDD-26E7A823CF01}" type="datetimeFigureOut">
              <a:rPr lang="fr-FR" smtClean="0"/>
              <a:t>27/09/2024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F76C6-F88F-4CB2-87A5-5EB0A697AB5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228393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19163-A61F-4791-BFDD-26E7A823CF01}" type="datetimeFigureOut">
              <a:rPr lang="fr-FR" smtClean="0"/>
              <a:t>27/09/2024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F76C6-F88F-4CB2-87A5-5EB0A697AB5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946277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800" y="2063396"/>
            <a:ext cx="10394707" cy="3311189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19163-A61F-4791-BFDD-26E7A823CF01}" type="datetimeFigureOut">
              <a:rPr lang="fr-FR" smtClean="0"/>
              <a:t>27/09/2024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F76C6-F88F-4CB2-87A5-5EB0A697AB5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65341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>
            <a:lvl1pPr>
              <a:buClr>
                <a:schemeClr val="accent1">
                  <a:lumMod val="75000"/>
                </a:schemeClr>
              </a:buClr>
              <a:defRPr/>
            </a:lvl1pPr>
            <a:lvl2pPr>
              <a:buClr>
                <a:schemeClr val="accent1">
                  <a:lumMod val="75000"/>
                </a:schemeClr>
              </a:buClr>
              <a:defRPr/>
            </a:lvl2pPr>
            <a:lvl3pPr>
              <a:buClr>
                <a:schemeClr val="accent1">
                  <a:lumMod val="75000"/>
                </a:schemeClr>
              </a:buClr>
              <a:defRPr/>
            </a:lvl3pPr>
            <a:lvl4pPr>
              <a:buClr>
                <a:schemeClr val="accent1">
                  <a:lumMod val="75000"/>
                </a:schemeClr>
              </a:buClr>
              <a:defRPr/>
            </a:lvl4pPr>
            <a:lvl5pPr>
              <a:buClr>
                <a:schemeClr val="accent1">
                  <a:lumMod val="75000"/>
                </a:schemeClr>
              </a:buClr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19163-A61F-4791-BFDD-26E7A823CF01}" type="datetimeFigureOut">
              <a:rPr lang="fr-FR" smtClean="0"/>
              <a:t>27/09/2024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3E8F76C6-F88F-4CB2-87A5-5EB0A697AB5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98948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19163-A61F-4791-BFDD-26E7A823CF01}" type="datetimeFigureOut">
              <a:rPr lang="fr-FR" smtClean="0"/>
              <a:t>27/09/2024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F76C6-F88F-4CB2-87A5-5EB0A697AB5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0763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19163-A61F-4791-BFDD-26E7A823CF01}" type="datetimeFigureOut">
              <a:rPr lang="fr-FR" smtClean="0"/>
              <a:t>27/09/2024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F76C6-F88F-4CB2-87A5-5EB0A697AB5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863760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19163-A61F-4791-BFDD-26E7A823CF01}" type="datetimeFigureOut">
              <a:rPr lang="fr-FR" smtClean="0"/>
              <a:t>27/09/2024</a:t>
            </a:fld>
            <a:endParaRPr lang="fr-F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F76C6-F88F-4CB2-87A5-5EB0A697AB5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623717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19163-A61F-4791-BFDD-26E7A823CF01}" type="datetimeFigureOut">
              <a:rPr lang="fr-FR" smtClean="0"/>
              <a:t>27/09/2024</a:t>
            </a:fld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F76C6-F88F-4CB2-87A5-5EB0A697AB5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50233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19163-A61F-4791-BFDD-26E7A823CF01}" type="datetimeFigureOut">
              <a:rPr lang="fr-FR" smtClean="0"/>
              <a:t>27/09/2024</a:t>
            </a:fld>
            <a:endParaRPr lang="fr-F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F76C6-F88F-4CB2-87A5-5EB0A697AB5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88621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19163-A61F-4791-BFDD-26E7A823CF01}" type="datetimeFigureOut">
              <a:rPr lang="fr-FR" smtClean="0"/>
              <a:t>27/09/2024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F76C6-F88F-4CB2-87A5-5EB0A697AB5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04719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dirty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19163-A61F-4791-BFDD-26E7A823CF01}" type="datetimeFigureOut">
              <a:rPr lang="fr-FR" smtClean="0"/>
              <a:t>27/09/2024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F76C6-F88F-4CB2-87A5-5EB0A697AB5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025015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95219163-A61F-4791-BFDD-26E7A823CF01}" type="datetimeFigureOut">
              <a:rPr lang="fr-FR" smtClean="0"/>
              <a:t>27/09/2024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3E8F76C6-F88F-4CB2-87A5-5EB0A697AB5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55701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048000" y="365760"/>
            <a:ext cx="8342811" cy="4206240"/>
          </a:xfrm>
        </p:spPr>
        <p:txBody>
          <a:bodyPr>
            <a:normAutofit fontScale="90000"/>
          </a:bodyPr>
          <a:lstStyle/>
          <a:p>
            <a:pPr algn="ctr"/>
            <a:br>
              <a:rPr lang="fr-FR" sz="3200" b="1" dirty="0">
                <a:latin typeface="Century Gothic" panose="020B0502020202020204" pitchFamily="34" charset="0"/>
              </a:rPr>
            </a:br>
            <a:br>
              <a:rPr lang="fr-FR" sz="3200" b="1" dirty="0">
                <a:latin typeface="Century Gothic" panose="020B0502020202020204" pitchFamily="34" charset="0"/>
              </a:rPr>
            </a:br>
            <a:r>
              <a:rPr lang="fr-FR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INTRODUCTION A L’ETUDE DU DROIT</a:t>
            </a:r>
            <a:br>
              <a:rPr lang="fr-FR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</a:br>
            <a:br>
              <a:rPr lang="fr-FR" sz="4000" b="1" dirty="0">
                <a:latin typeface="Century Gothic" panose="020B0502020202020204" pitchFamily="34" charset="0"/>
              </a:rPr>
            </a:br>
            <a:r>
              <a:rPr lang="fr-FR" sz="3600" b="1" dirty="0">
                <a:solidFill>
                  <a:schemeClr val="tx1"/>
                </a:solidFill>
                <a:latin typeface="Century Gothic" panose="020B0502020202020204" pitchFamily="34" charset="0"/>
              </a:rPr>
              <a:t>Pr. Hanane RHARRABI </a:t>
            </a:r>
            <a:br>
              <a:rPr lang="fr-FR" sz="4000" b="1" dirty="0">
                <a:latin typeface="Century Gothic" panose="020B0502020202020204" pitchFamily="34" charset="0"/>
              </a:rPr>
            </a:br>
            <a:br>
              <a:rPr lang="fr-FR" sz="4000" b="1" dirty="0">
                <a:latin typeface="Century Gothic" panose="020B0502020202020204" pitchFamily="34" charset="0"/>
              </a:rPr>
            </a:br>
            <a:r>
              <a:rPr lang="fr-FR" sz="2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Séance 3</a:t>
            </a:r>
            <a:br>
              <a:rPr lang="fr-FR" sz="3200" b="1" dirty="0">
                <a:latin typeface="Century Gothic" panose="020B0502020202020204" pitchFamily="34" charset="0"/>
              </a:rPr>
            </a:br>
            <a:br>
              <a:rPr lang="fr-FR" sz="3200" b="1" dirty="0">
                <a:latin typeface="Century Gothic" panose="020B0502020202020204" pitchFamily="34" charset="0"/>
              </a:rPr>
            </a:br>
            <a:r>
              <a:rPr lang="fr-FR" sz="3200" b="1" dirty="0">
                <a:latin typeface="Century Gothic" panose="020B0502020202020204" pitchFamily="34" charset="0"/>
              </a:rPr>
              <a:t> 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2570" y="3862796"/>
            <a:ext cx="2876550" cy="2476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5162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06731" y="209006"/>
            <a:ext cx="10018713" cy="1293223"/>
          </a:xfrm>
        </p:spPr>
        <p:txBody>
          <a:bodyPr>
            <a:normAutofit fontScale="90000"/>
          </a:bodyPr>
          <a:lstStyle/>
          <a:p>
            <a:pPr algn="l"/>
            <a:br>
              <a:rPr lang="fr-FR" sz="4400" b="1" dirty="0">
                <a:latin typeface="Century Gothic" panose="020B0502020202020204" pitchFamily="34" charset="0"/>
              </a:rPr>
            </a:br>
            <a:r>
              <a:rPr lang="fr-FR" sz="3600" b="1" dirty="0">
                <a:latin typeface="Century Gothic" panose="020B0502020202020204" pitchFamily="34" charset="0"/>
              </a:rPr>
              <a:t>I: L’identification de la règle de droit </a:t>
            </a:r>
            <a:br>
              <a:rPr lang="fr-FR" b="1" dirty="0">
                <a:latin typeface="Century Gothic" panose="020B0502020202020204" pitchFamily="34" charset="0"/>
              </a:rPr>
            </a:br>
            <a:r>
              <a:rPr lang="fr-FR" sz="31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1 : La règle de droit est abstraite 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3"/>
          </p:nvPr>
        </p:nvSpPr>
        <p:spPr>
          <a:xfrm>
            <a:off x="1606731" y="1724297"/>
            <a:ext cx="9473776" cy="3971109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fr-FR" sz="1800" b="1" dirty="0">
                <a:latin typeface="Century Gothic" panose="020B0502020202020204" pitchFamily="34" charset="0"/>
              </a:rPr>
              <a:t>La règle de droit est nécessaire : </a:t>
            </a:r>
            <a:endParaRPr lang="fr-FR" sz="1800" dirty="0">
              <a:latin typeface="Century Gothic" panose="020B0502020202020204" pitchFamily="34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fr-FR" sz="1800" dirty="0">
                <a:latin typeface="Century Gothic" panose="020B0502020202020204" pitchFamily="34" charset="0"/>
              </a:rPr>
              <a:t>La règle de droit est indispensable dans la vie en société afin d’assurer la </a:t>
            </a:r>
            <a:r>
              <a:rPr lang="fr-FR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sécurité et la justice.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fr-FR" sz="1800" dirty="0">
                <a:latin typeface="Century Gothic" panose="020B0502020202020204" pitchFamily="34" charset="0"/>
              </a:rPr>
              <a:t>En effet, l’homme vit en société, ce qui entraine l’existence de rapports mutuels dits </a:t>
            </a:r>
            <a:r>
              <a:rPr lang="fr-FR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« rapports sociaux ». </a:t>
            </a:r>
            <a:r>
              <a:rPr lang="fr-FR" sz="1800" dirty="0">
                <a:latin typeface="Century Gothic" panose="020B0502020202020204" pitchFamily="34" charset="0"/>
              </a:rPr>
              <a:t>Le sens de la civilisation ( « progrès ») est de ne pas laisser ces rapports sociaux soumis au règne de la force.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fr-FR" sz="1800" dirty="0">
                <a:latin typeface="Century Gothic" panose="020B0502020202020204" pitchFamily="34" charset="0"/>
              </a:rPr>
              <a:t>Ainsi, le droit est l’application humaine de l’idée de justice, en vue d’instaurer un ordre social.</a:t>
            </a:r>
          </a:p>
        </p:txBody>
      </p:sp>
    </p:spTree>
    <p:extLst>
      <p:ext uri="{BB962C8B-B14F-4D97-AF65-F5344CB8AC3E}">
        <p14:creationId xmlns:p14="http://schemas.microsoft.com/office/powerpoint/2010/main" val="2973137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84312" y="313510"/>
            <a:ext cx="9687636" cy="1240970"/>
          </a:xfrm>
        </p:spPr>
        <p:txBody>
          <a:bodyPr>
            <a:normAutofit fontScale="90000"/>
          </a:bodyPr>
          <a:lstStyle/>
          <a:p>
            <a:pPr algn="l"/>
            <a:br>
              <a:rPr lang="fr-FR" b="1" dirty="0"/>
            </a:br>
            <a:r>
              <a:rPr lang="fr-FR" b="1" dirty="0"/>
              <a:t>I. </a:t>
            </a:r>
            <a:r>
              <a:rPr lang="fr-FR" sz="3600" b="1" dirty="0">
                <a:latin typeface="Century Gothic" panose="020B0502020202020204" pitchFamily="34" charset="0"/>
              </a:rPr>
              <a:t>L’identification de la règle de droit </a:t>
            </a:r>
            <a:br>
              <a:rPr lang="fr-FR" b="1" dirty="0"/>
            </a:br>
            <a:r>
              <a:rPr lang="fr-FR" b="1" dirty="0"/>
              <a:t>2</a:t>
            </a:r>
            <a:r>
              <a:rPr lang="fr-FR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: La règle de droit est obligatoire et coercitive 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3"/>
          </p:nvPr>
        </p:nvSpPr>
        <p:spPr>
          <a:xfrm>
            <a:off x="1575751" y="1776550"/>
            <a:ext cx="9596196" cy="3856996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fr-FR" sz="1800" dirty="0">
                <a:latin typeface="Century Gothic" panose="020B0502020202020204" pitchFamily="34" charset="0"/>
              </a:rPr>
              <a:t>C’est une règle de conduite dont le respect est sanctionné par l’Etat, ce qui inclut le recours à </a:t>
            </a:r>
            <a:r>
              <a:rPr lang="fr-FR" sz="1800" b="1" dirty="0">
                <a:latin typeface="Century Gothic" panose="020B0502020202020204" pitchFamily="34" charset="0"/>
              </a:rPr>
              <a:t>l’autorité judiciaire ou à la force publique</a:t>
            </a:r>
            <a:r>
              <a:rPr lang="fr-FR" sz="1800" dirty="0">
                <a:latin typeface="Century Gothic" panose="020B0502020202020204" pitchFamily="34" charset="0"/>
              </a:rPr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fr-FR" sz="1800" dirty="0">
                <a:latin typeface="Century Gothic" panose="020B0502020202020204" pitchFamily="34" charset="0"/>
              </a:rPr>
              <a:t>La règle de droit est une prescription de ce qui doit être : </a:t>
            </a:r>
            <a:r>
              <a:rPr lang="fr-FR" sz="1800" b="1" i="1" dirty="0">
                <a:latin typeface="Century Gothic" panose="020B0502020202020204" pitchFamily="34" charset="0"/>
              </a:rPr>
              <a:t>la loi « permet ou elle défend; elle ordonne, elle établit, elle corrige, elle punit ou elle récompense ». PORTALIS, Discours préliminaire du premier projet de Code civil, 1801. </a:t>
            </a:r>
            <a:endParaRPr lang="fr-FR" sz="1800" dirty="0">
              <a:latin typeface="Century Gothic" panose="020B0502020202020204" pitchFamily="34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fr-FR" sz="1800" dirty="0">
                <a:latin typeface="Century Gothic" panose="020B0502020202020204" pitchFamily="34" charset="0"/>
              </a:rPr>
              <a:t>Ainsi, la caractéristique décisive de la règle de droit consiste en ce qu’elle est une règle à la fois rendue</a:t>
            </a:r>
            <a:r>
              <a:rPr lang="fr-FR" sz="1800" b="1" dirty="0">
                <a:latin typeface="Century Gothic" panose="020B0502020202020204" pitchFamily="34" charset="0"/>
              </a:rPr>
              <a:t> obligatoire et sanctionnée par l’Etat</a:t>
            </a:r>
            <a:r>
              <a:rPr lang="fr-FR" sz="1800" dirty="0">
                <a:latin typeface="Century Gothic" panose="020B0502020202020204" pitchFamily="34" charset="0"/>
              </a:rPr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fr-FR" sz="18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35512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84311" y="78376"/>
            <a:ext cx="10018713" cy="574767"/>
          </a:xfrm>
        </p:spPr>
        <p:txBody>
          <a:bodyPr>
            <a:normAutofit fontScale="90000"/>
          </a:bodyPr>
          <a:lstStyle/>
          <a:p>
            <a:pPr algn="l"/>
            <a:br>
              <a:rPr lang="fr-FR" b="1" dirty="0"/>
            </a:br>
            <a:r>
              <a:rPr lang="fr-FR" sz="27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Le caractère obligatoire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3"/>
          </p:nvPr>
        </p:nvSpPr>
        <p:spPr>
          <a:xfrm>
            <a:off x="1484311" y="822960"/>
            <a:ext cx="9708907" cy="5821680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fr-FR" sz="7200" dirty="0">
                <a:latin typeface="Century Gothic" panose="020B0502020202020204" pitchFamily="34" charset="0"/>
              </a:rPr>
              <a:t>Ce caractère obligatoire est à nuancer dans la mesure où il existe parmi les règles de droit : </a:t>
            </a:r>
          </a:p>
          <a:p>
            <a:pPr marL="0" lvl="0" indent="0" algn="just">
              <a:lnSpc>
                <a:spcPct val="150000"/>
              </a:lnSpc>
              <a:buNone/>
            </a:pPr>
            <a:r>
              <a:rPr lang="fr-FR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Les règles impératives : </a:t>
            </a:r>
            <a:r>
              <a:rPr lang="fr-FR" sz="7200" dirty="0">
                <a:latin typeface="Century Gothic" panose="020B0502020202020204" pitchFamily="34" charset="0"/>
              </a:rPr>
              <a:t>Elles s’appliquent de façon absolue dans la mesure où les particuliers comme les tribunaux y sont tenus strictement.</a:t>
            </a:r>
          </a:p>
          <a:p>
            <a:pPr marL="0" lvl="0" indent="0" algn="just">
              <a:lnSpc>
                <a:spcPct val="150000"/>
              </a:lnSpc>
              <a:buNone/>
            </a:pPr>
            <a:r>
              <a:rPr lang="fr-FR" sz="7200" dirty="0">
                <a:latin typeface="Century Gothic" panose="020B0502020202020204" pitchFamily="34" charset="0"/>
              </a:rPr>
              <a:t> A propos de ces lois impératives, les auteurs parlent également et même plus souvent de </a:t>
            </a:r>
            <a:r>
              <a:rPr lang="fr-FR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règles d’ordre public</a:t>
            </a:r>
            <a:r>
              <a:rPr lang="fr-FR" sz="7200" dirty="0">
                <a:latin typeface="Century Gothic" panose="020B0502020202020204" pitchFamily="34" charset="0"/>
              </a:rPr>
              <a:t>, qui ne visent pas nécessairement à sauvegarder la </a:t>
            </a:r>
            <a:r>
              <a:rPr lang="fr-FR" sz="7200" i="1" dirty="0">
                <a:latin typeface="Century Gothic" panose="020B0502020202020204" pitchFamily="34" charset="0"/>
              </a:rPr>
              <a:t>paix publique. </a:t>
            </a:r>
            <a:r>
              <a:rPr lang="fr-FR" sz="7200" dirty="0">
                <a:latin typeface="Century Gothic" panose="020B0502020202020204" pitchFamily="34" charset="0"/>
              </a:rPr>
              <a:t>Il s’agit plutôt de règles qui traduisent des </a:t>
            </a:r>
            <a:r>
              <a:rPr lang="fr-FR" sz="7200" i="1" dirty="0">
                <a:latin typeface="Century Gothic" panose="020B0502020202020204" pitchFamily="34" charset="0"/>
              </a:rPr>
              <a:t>principes fondamentaux ou des valeurs sacrées de notre société</a:t>
            </a:r>
          </a:p>
          <a:p>
            <a:pPr marL="0" lvl="0" indent="0" algn="just">
              <a:lnSpc>
                <a:spcPct val="150000"/>
              </a:lnSpc>
              <a:buNone/>
            </a:pPr>
            <a:r>
              <a:rPr lang="fr-FR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Les règles supplétives de volonté : </a:t>
            </a:r>
            <a:r>
              <a:rPr lang="fr-FR" sz="7200" dirty="0">
                <a:latin typeface="Century Gothic" panose="020B0502020202020204" pitchFamily="34" charset="0"/>
              </a:rPr>
              <a:t>Elles ne s’appliquent que dans la mesure où les sujets de droit n’ont pas exprimé de volonté particulière pour l’organisation de leur situation : Ces règles suppléent alors (d’où leur appellation) à l’absence de volonté exprimée.</a:t>
            </a:r>
          </a:p>
          <a:p>
            <a:pPr marL="0" lvl="0" indent="0" algn="just">
              <a:lnSpc>
                <a:spcPct val="150000"/>
              </a:lnSpc>
              <a:buNone/>
            </a:pPr>
            <a:r>
              <a:rPr lang="fr-FR" sz="7200" dirty="0">
                <a:latin typeface="Century Gothic" panose="020B0502020202020204" pitchFamily="34" charset="0"/>
              </a:rPr>
              <a:t>Ces lois sont généralement assimilées en doctrine à des </a:t>
            </a:r>
            <a:r>
              <a:rPr lang="fr-FR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lois interprétatives </a:t>
            </a:r>
            <a:r>
              <a:rPr lang="fr-FR" sz="7200" dirty="0">
                <a:latin typeface="Century Gothic" panose="020B0502020202020204" pitchFamily="34" charset="0"/>
              </a:rPr>
              <a:t>dans la mesure où il est question d’interpréter la volonté des particuliers concernés par un rapport de droit</a:t>
            </a:r>
            <a:r>
              <a:rPr lang="fr-FR" sz="1800" dirty="0">
                <a:latin typeface="Century Gothic" panose="020B0502020202020204" pitchFamily="34" charset="0"/>
              </a:rPr>
              <a:t>. </a:t>
            </a:r>
          </a:p>
          <a:p>
            <a:pPr marL="0" lvl="0" indent="0" algn="just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243984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11234" y="378824"/>
            <a:ext cx="9791790" cy="457200"/>
          </a:xfrm>
        </p:spPr>
        <p:txBody>
          <a:bodyPr>
            <a:normAutofit fontScale="90000"/>
          </a:bodyPr>
          <a:lstStyle/>
          <a:p>
            <a:pPr algn="l"/>
            <a:br>
              <a:rPr lang="fr-FR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</a:br>
            <a:r>
              <a:rPr lang="fr-FR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II. Les significations du terme « droit » : 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3"/>
          </p:nvPr>
        </p:nvSpPr>
        <p:spPr>
          <a:xfrm>
            <a:off x="1711234" y="836024"/>
            <a:ext cx="9791789" cy="5812969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fr-FR" b="1" dirty="0">
              <a:latin typeface="Century Gothic" panose="020B0502020202020204" pitchFamily="34" charset="0"/>
            </a:endParaRPr>
          </a:p>
          <a:p>
            <a:pPr marL="0" indent="0" algn="just">
              <a:lnSpc>
                <a:spcPct val="160000"/>
              </a:lnSpc>
              <a:buNone/>
            </a:pPr>
            <a:r>
              <a:rPr lang="fr-FR" sz="2300" b="1" dirty="0">
                <a:latin typeface="Century Gothic" panose="020B0502020202020204" pitchFamily="34" charset="0"/>
              </a:rPr>
              <a:t>Le Droit</a:t>
            </a:r>
            <a:r>
              <a:rPr lang="fr-FR" sz="2300" dirty="0">
                <a:latin typeface="Century Gothic" panose="020B0502020202020204" pitchFamily="34" charset="0"/>
              </a:rPr>
              <a:t> est l’ensemble des règles de conduites, qui dans la société gouvernent les relations des hommes entre eux et s’imposent à eux, au besoin par le moyen de la contrainte étatique. </a:t>
            </a:r>
          </a:p>
          <a:p>
            <a:pPr marL="0" lvl="0" indent="0" algn="just">
              <a:lnSpc>
                <a:spcPct val="160000"/>
              </a:lnSpc>
              <a:buNone/>
            </a:pPr>
            <a:r>
              <a:rPr lang="fr-FR" sz="2300" dirty="0">
                <a:latin typeface="Century Gothic" panose="020B0502020202020204" pitchFamily="34" charset="0"/>
              </a:rPr>
              <a:t>=&gt; C’est le </a:t>
            </a:r>
            <a:r>
              <a:rPr lang="fr-FR" sz="2300" b="1" dirty="0">
                <a:latin typeface="Century Gothic" panose="020B0502020202020204" pitchFamily="34" charset="0"/>
              </a:rPr>
              <a:t>droit objectif</a:t>
            </a:r>
            <a:r>
              <a:rPr lang="fr-FR" sz="2300" dirty="0">
                <a:latin typeface="Century Gothic" panose="020B0502020202020204" pitchFamily="34" charset="0"/>
              </a:rPr>
              <a:t>. </a:t>
            </a:r>
          </a:p>
          <a:p>
            <a:pPr marL="0" lvl="0" indent="0" algn="just">
              <a:lnSpc>
                <a:spcPct val="160000"/>
              </a:lnSpc>
              <a:buNone/>
            </a:pPr>
            <a:r>
              <a:rPr lang="fr-FR" sz="2300" b="1" dirty="0">
                <a:latin typeface="Century Gothic" panose="020B0502020202020204" pitchFamily="34" charset="0"/>
              </a:rPr>
              <a:t>Exemples: </a:t>
            </a:r>
            <a:r>
              <a:rPr lang="fr-FR" sz="2300" dirty="0">
                <a:latin typeface="Century Gothic" panose="020B0502020202020204" pitchFamily="34" charset="0"/>
              </a:rPr>
              <a:t>droit positif, marocain, civil, commercial, écrit, coutumier. </a:t>
            </a:r>
          </a:p>
          <a:p>
            <a:pPr marL="0" lvl="0" indent="0" algn="just">
              <a:lnSpc>
                <a:spcPct val="160000"/>
              </a:lnSpc>
              <a:buNone/>
            </a:pPr>
            <a:r>
              <a:rPr lang="fr-FR" sz="2300" b="1" dirty="0">
                <a:latin typeface="Century Gothic" panose="020B0502020202020204" pitchFamily="34" charset="0"/>
              </a:rPr>
              <a:t>Les droits</a:t>
            </a:r>
            <a:r>
              <a:rPr lang="fr-FR" sz="2300" dirty="0">
                <a:latin typeface="Century Gothic" panose="020B0502020202020204" pitchFamily="34" charset="0"/>
              </a:rPr>
              <a:t> sont les prérogatives que le droit objectif reconnait à un individu, et dont il peut se prévaloir dans ses rapports avec les autres hommes, sous la protection de l’autorité publique.</a:t>
            </a:r>
          </a:p>
          <a:p>
            <a:pPr marL="0" lvl="0" indent="0" algn="just">
              <a:lnSpc>
                <a:spcPct val="160000"/>
              </a:lnSpc>
              <a:buNone/>
            </a:pPr>
            <a:r>
              <a:rPr lang="fr-FR" sz="2300" dirty="0">
                <a:latin typeface="Century Gothic" panose="020B0502020202020204" pitchFamily="34" charset="0"/>
              </a:rPr>
              <a:t>=&gt; Le titulaire du droit est appelé le sujet de droit, d’où l’expression de </a:t>
            </a:r>
            <a:r>
              <a:rPr lang="fr-FR" sz="2300" b="1" dirty="0">
                <a:latin typeface="Century Gothic" panose="020B0502020202020204" pitchFamily="34" charset="0"/>
              </a:rPr>
              <a:t>droits subjectifs</a:t>
            </a:r>
            <a:r>
              <a:rPr lang="fr-FR" sz="2300" dirty="0">
                <a:latin typeface="Century Gothic" panose="020B0502020202020204" pitchFamily="34" charset="0"/>
              </a:rPr>
              <a:t> pour désigner ces prérogatives individuelles.</a:t>
            </a:r>
          </a:p>
          <a:p>
            <a:pPr marL="0" lvl="0" indent="0">
              <a:lnSpc>
                <a:spcPct val="160000"/>
              </a:lnSpc>
              <a:buNone/>
            </a:pPr>
            <a:r>
              <a:rPr lang="fr-FR" sz="2300" b="1" dirty="0">
                <a:latin typeface="Century Gothic" panose="020B0502020202020204" pitchFamily="34" charset="0"/>
              </a:rPr>
              <a:t>Exemples: </a:t>
            </a:r>
            <a:r>
              <a:rPr lang="fr-FR" sz="2300" dirty="0">
                <a:latin typeface="Century Gothic" panose="020B0502020202020204" pitchFamily="34" charset="0"/>
              </a:rPr>
              <a:t>droit de propriété, droits civils et politiques, droit d’auteur</a:t>
            </a:r>
          </a:p>
          <a:p>
            <a:pPr marL="0" lvl="0" indent="0">
              <a:buNone/>
            </a:pP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58947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84310" y="179977"/>
            <a:ext cx="10018713" cy="862149"/>
          </a:xfrm>
        </p:spPr>
        <p:txBody>
          <a:bodyPr>
            <a:normAutofit/>
          </a:bodyPr>
          <a:lstStyle/>
          <a:p>
            <a:pPr algn="l"/>
            <a:r>
              <a:rPr lang="fr-F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II. Les significations du terme « droit » :</a:t>
            </a:r>
            <a:endParaRPr lang="fr-FR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3"/>
          </p:nvPr>
        </p:nvSpPr>
        <p:spPr>
          <a:xfrm>
            <a:off x="1484311" y="1306287"/>
            <a:ext cx="10018712" cy="4606833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fr-FR" sz="1800" b="1" dirty="0">
                <a:latin typeface="Century Gothic" panose="020B0502020202020204" pitchFamily="34" charset="0"/>
              </a:rPr>
              <a:t>Les deux significations du mot « droit » sont complémentaires : </a:t>
            </a:r>
            <a:r>
              <a:rPr lang="fr-FR" sz="1800" dirty="0">
                <a:latin typeface="Century Gothic" panose="020B0502020202020204" pitchFamily="34" charset="0"/>
              </a:rPr>
              <a:t>C’est le droit objectif qui permet à chacun de nous d’invoquer un certain nombre de droits subjectifs.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fr-FR" sz="1800" dirty="0">
                <a:latin typeface="Century Gothic" panose="020B0502020202020204" pitchFamily="34" charset="0"/>
              </a:rPr>
              <a:t> Autrement dit, </a:t>
            </a:r>
            <a:r>
              <a:rPr lang="fr-FR" sz="1800" b="1" dirty="0">
                <a:latin typeface="Century Gothic" panose="020B0502020202020204" pitchFamily="34" charset="0"/>
              </a:rPr>
              <a:t>le droit subjectif </a:t>
            </a:r>
            <a:r>
              <a:rPr lang="fr-FR" sz="1800" dirty="0">
                <a:latin typeface="Century Gothic" panose="020B0502020202020204" pitchFamily="34" charset="0"/>
              </a:rPr>
              <a:t>est la prérogative individuelle que </a:t>
            </a:r>
            <a:r>
              <a:rPr lang="fr-FR" sz="1800" b="1" dirty="0">
                <a:latin typeface="Century Gothic" panose="020B0502020202020204" pitchFamily="34" charset="0"/>
              </a:rPr>
              <a:t>la personne-sujet </a:t>
            </a:r>
            <a:r>
              <a:rPr lang="fr-FR" sz="1800" dirty="0">
                <a:latin typeface="Century Gothic" panose="020B0502020202020204" pitchFamily="34" charset="0"/>
              </a:rPr>
              <a:t>de droit tire de la règle de droit objectif.</a:t>
            </a:r>
          </a:p>
          <a:p>
            <a:pPr algn="just">
              <a:lnSpc>
                <a:spcPct val="150000"/>
              </a:lnSpc>
            </a:pPr>
            <a:r>
              <a:rPr lang="fr-FR" sz="1800" b="1" dirty="0">
                <a:latin typeface="Century Gothic" panose="020B0502020202020204" pitchFamily="34" charset="0"/>
              </a:rPr>
              <a:t>Citation </a:t>
            </a:r>
            <a:endParaRPr lang="fr-FR" sz="1800" dirty="0">
              <a:latin typeface="Century Gothic" panose="020B0502020202020204" pitchFamily="34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fr-FR" sz="1800" dirty="0">
                <a:latin typeface="Century Gothic" panose="020B0502020202020204" pitchFamily="34" charset="0"/>
              </a:rPr>
              <a:t>« Si le droit (objectif) nous permet de faire quelque chose , nous avons le droit (subjectif) de le faire »,  </a:t>
            </a:r>
            <a:r>
              <a:rPr lang="fr-FR" sz="1800" i="1" dirty="0">
                <a:latin typeface="Century Gothic" panose="020B0502020202020204" pitchFamily="34" charset="0"/>
              </a:rPr>
              <a:t>Jean Carbonnier, Droit civil, PUF, Thémis, 2002</a:t>
            </a:r>
            <a:r>
              <a:rPr lang="fr-FR" sz="2000" i="1" dirty="0">
                <a:latin typeface="Century Gothic" panose="020B0502020202020204" pitchFamily="34" charset="0"/>
              </a:rPr>
              <a:t>.</a:t>
            </a:r>
            <a:endParaRPr lang="fr-FR" sz="2000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39995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72937" y="150224"/>
            <a:ext cx="9426030" cy="894805"/>
          </a:xfrm>
        </p:spPr>
        <p:txBody>
          <a:bodyPr>
            <a:normAutofit/>
          </a:bodyPr>
          <a:lstStyle/>
          <a:p>
            <a:pPr algn="l"/>
            <a:r>
              <a:rPr lang="fr-F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II. Les significations du terme « droit » :</a:t>
            </a:r>
            <a:endParaRPr lang="fr-FR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3"/>
          </p:nvPr>
        </p:nvSpPr>
        <p:spPr>
          <a:xfrm>
            <a:off x="2272937" y="1045029"/>
            <a:ext cx="9426030" cy="5525588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fr-FR" sz="1800" b="1" dirty="0">
                <a:latin typeface="Century Gothic" panose="020B0502020202020204" pitchFamily="34" charset="0"/>
              </a:rPr>
              <a:t>Exemple 1 : </a:t>
            </a:r>
            <a:endParaRPr lang="fr-FR" sz="1800" dirty="0">
              <a:latin typeface="Century Gothic" panose="020B0502020202020204" pitchFamily="34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fr-FR" sz="1800" b="1" i="1" dirty="0">
                <a:latin typeface="Century Gothic" panose="020B0502020202020204" pitchFamily="34" charset="0"/>
              </a:rPr>
              <a:t>L’article 77 du Dahir des obligations et Contrats du 12 Septembre 1913</a:t>
            </a:r>
            <a:r>
              <a:rPr lang="fr-FR" sz="1800" b="1" dirty="0">
                <a:latin typeface="Century Gothic" panose="020B0502020202020204" pitchFamily="34" charset="0"/>
              </a:rPr>
              <a:t> </a:t>
            </a:r>
            <a:r>
              <a:rPr lang="fr-FR" sz="1800" dirty="0">
                <a:latin typeface="Century Gothic" panose="020B0502020202020204" pitchFamily="34" charset="0"/>
              </a:rPr>
              <a:t>dispose que :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fr-FR" sz="1800" dirty="0">
                <a:latin typeface="Century Gothic" panose="020B0502020202020204" pitchFamily="34" charset="0"/>
              </a:rPr>
              <a:t>« Tout fait quelconque, de l'homme qui, sans l'autorité de la loi, cause sciemment et volontairement à autrui un dommage matériel ou moral, oblige son auteur à réparer ledit dommage, lorsqu'il est établi que ce fait en est la cause directe ».</a:t>
            </a:r>
          </a:p>
          <a:p>
            <a:pPr marL="0" lvl="0" indent="0" algn="just">
              <a:lnSpc>
                <a:spcPct val="150000"/>
              </a:lnSpc>
              <a:buNone/>
            </a:pPr>
            <a:r>
              <a:rPr lang="fr-FR" sz="1800" b="1" dirty="0">
                <a:latin typeface="Century Gothic" panose="020B0502020202020204" pitchFamily="34" charset="0"/>
              </a:rPr>
              <a:t>Exemple 2 : </a:t>
            </a:r>
            <a:endParaRPr lang="fr-FR" sz="1800" dirty="0">
              <a:latin typeface="Century Gothic" panose="020B0502020202020204" pitchFamily="34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fr-FR" sz="1800" b="1" dirty="0">
                <a:latin typeface="Century Gothic" panose="020B0502020202020204" pitchFamily="34" charset="0"/>
              </a:rPr>
              <a:t>L’article 35 de la constitution du 1 Juillet 2011 </a:t>
            </a:r>
            <a:r>
              <a:rPr lang="fr-FR" sz="1800" dirty="0">
                <a:latin typeface="Century Gothic" panose="020B0502020202020204" pitchFamily="34" charset="0"/>
              </a:rPr>
              <a:t>édicte que : 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fr-FR" sz="1800" dirty="0">
                <a:latin typeface="Century Gothic" panose="020B0502020202020204" pitchFamily="34" charset="0"/>
              </a:rPr>
              <a:t>« Le droit de propriété est garanti. 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fr-FR" sz="1800" dirty="0">
                <a:latin typeface="Century Gothic" panose="020B0502020202020204" pitchFamily="34" charset="0"/>
              </a:rPr>
              <a:t>La loi peut en limiter l'étendue et l'exercice si les exigences du développement économique et social de la Nation le nécessitent. Il ne peut être procédé à l'expropriation que dans les cas et les formes prévus par la loi ».</a:t>
            </a:r>
          </a:p>
        </p:txBody>
      </p:sp>
    </p:spTree>
    <p:extLst>
      <p:ext uri="{BB962C8B-B14F-4D97-AF65-F5344CB8AC3E}">
        <p14:creationId xmlns:p14="http://schemas.microsoft.com/office/powerpoint/2010/main" val="22103462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84311" y="182881"/>
            <a:ext cx="10018713" cy="653142"/>
          </a:xfrm>
        </p:spPr>
        <p:txBody>
          <a:bodyPr>
            <a:normAutofit fontScale="90000"/>
          </a:bodyPr>
          <a:lstStyle/>
          <a:p>
            <a:r>
              <a:rPr lang="fr-FR" b="1" dirty="0">
                <a:latin typeface="Century Gothic" panose="020B0502020202020204" pitchFamily="34" charset="0"/>
              </a:rPr>
              <a:t>Plan du cours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3"/>
          </p:nvPr>
        </p:nvSpPr>
        <p:spPr>
          <a:xfrm>
            <a:off x="1484311" y="979714"/>
            <a:ext cx="10018713" cy="538189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b="1" dirty="0">
                <a:latin typeface="Century Gothic" panose="020B0502020202020204" pitchFamily="34" charset="0"/>
              </a:rPr>
              <a:t>Première partie : le droit objectif</a:t>
            </a:r>
            <a:endParaRPr lang="fr-FR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Titre I : L’identification de la règle de droit </a:t>
            </a:r>
          </a:p>
          <a:p>
            <a:pPr marL="0" indent="0">
              <a:buNone/>
            </a:pPr>
            <a:r>
              <a:rPr lang="fr-FR" i="1" dirty="0">
                <a:latin typeface="Century Gothic" panose="020B0502020202020204" pitchFamily="34" charset="0"/>
              </a:rPr>
              <a:t>Chapitre 1 : Les caractères généraux de la règle de droit </a:t>
            </a:r>
          </a:p>
          <a:p>
            <a:pPr marL="0" indent="0">
              <a:buNone/>
            </a:pPr>
            <a:r>
              <a:rPr lang="fr-FR" i="1" dirty="0">
                <a:latin typeface="Century Gothic" panose="020B0502020202020204" pitchFamily="34" charset="0"/>
              </a:rPr>
              <a:t>Chapitre 2 : La règle de droit et les règles de vie en société </a:t>
            </a:r>
          </a:p>
          <a:p>
            <a:pPr marL="0" indent="0">
              <a:buNone/>
            </a:pPr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Titre II : La classification des règles de droit </a:t>
            </a:r>
          </a:p>
          <a:p>
            <a:pPr marL="0" indent="0">
              <a:buNone/>
            </a:pPr>
            <a:r>
              <a:rPr lang="fr-FR" i="1" dirty="0">
                <a:latin typeface="Century Gothic" panose="020B0502020202020204" pitchFamily="34" charset="0"/>
              </a:rPr>
              <a:t>Chapitre 1 : La distinction droit privé/droit public </a:t>
            </a:r>
          </a:p>
          <a:p>
            <a:pPr marL="0" indent="0">
              <a:buNone/>
            </a:pPr>
            <a:r>
              <a:rPr lang="fr-FR" i="1" dirty="0">
                <a:latin typeface="Century Gothic" panose="020B0502020202020204" pitchFamily="34" charset="0"/>
              </a:rPr>
              <a:t>Chapitre 2 : Les subdivisions du droit privé</a:t>
            </a:r>
          </a:p>
          <a:p>
            <a:pPr marL="0" indent="0">
              <a:buNone/>
            </a:pPr>
            <a:r>
              <a:rPr lang="fr-FR" i="1" dirty="0">
                <a:latin typeface="Century Gothic" panose="020B0502020202020204" pitchFamily="34" charset="0"/>
              </a:rPr>
              <a:t>Chapitre 3 : Les subdivisons du droit public</a:t>
            </a:r>
          </a:p>
          <a:p>
            <a:pPr marL="0" indent="0">
              <a:buNone/>
            </a:pPr>
            <a:r>
              <a:rPr lang="fr-FR" i="1" dirty="0">
                <a:latin typeface="Century Gothic" panose="020B0502020202020204" pitchFamily="34" charset="0"/>
              </a:rPr>
              <a:t>Chapitre 4 : Les droits mixtes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589794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84311" y="222070"/>
            <a:ext cx="10018713" cy="600890"/>
          </a:xfrm>
        </p:spPr>
        <p:txBody>
          <a:bodyPr>
            <a:normAutofit fontScale="90000"/>
          </a:bodyPr>
          <a:lstStyle/>
          <a:p>
            <a:r>
              <a:rPr lang="fr-FR" b="1" dirty="0">
                <a:latin typeface="Century Gothic" panose="020B0502020202020204" pitchFamily="34" charset="0"/>
              </a:rPr>
              <a:t>Plan du cours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3"/>
          </p:nvPr>
        </p:nvSpPr>
        <p:spPr>
          <a:xfrm>
            <a:off x="2037806" y="822960"/>
            <a:ext cx="9091747" cy="585215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r-FR" b="1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Titre III : La création de la règle de droit </a:t>
            </a:r>
            <a:endParaRPr lang="fr-F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  <a:p>
            <a:pPr marL="0" indent="0">
              <a:buNone/>
            </a:pPr>
            <a:r>
              <a:rPr lang="fr-FR" i="1" dirty="0">
                <a:latin typeface="Century Gothic" panose="020B0502020202020204" pitchFamily="34" charset="0"/>
              </a:rPr>
              <a:t>Chapitre 1 : Les sources principales </a:t>
            </a:r>
          </a:p>
          <a:p>
            <a:pPr marL="0" indent="0">
              <a:buNone/>
            </a:pPr>
            <a:r>
              <a:rPr lang="fr-FR" i="1" dirty="0">
                <a:latin typeface="Century Gothic" panose="020B0502020202020204" pitchFamily="34" charset="0"/>
              </a:rPr>
              <a:t>Chapitre 2 : Les sources secondaires ou interprétatives </a:t>
            </a:r>
          </a:p>
          <a:p>
            <a:pPr marL="0" indent="0">
              <a:buNone/>
            </a:pPr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Titre IV : Les conditions d’application de la loi </a:t>
            </a:r>
          </a:p>
          <a:p>
            <a:pPr marL="0" indent="0">
              <a:buNone/>
            </a:pPr>
            <a:r>
              <a:rPr lang="fr-FR" i="1" dirty="0">
                <a:latin typeface="Century Gothic" panose="020B0502020202020204" pitchFamily="34" charset="0"/>
              </a:rPr>
              <a:t>Chapitre 1 : L’entrée en vigueur de la loi </a:t>
            </a:r>
            <a:r>
              <a:rPr lang="fr-FR" dirty="0">
                <a:latin typeface="Century Gothic" panose="020B0502020202020204" pitchFamily="34" charset="0"/>
              </a:rPr>
              <a:t> </a:t>
            </a:r>
          </a:p>
          <a:p>
            <a:pPr marL="0" indent="0">
              <a:buNone/>
            </a:pPr>
            <a:r>
              <a:rPr lang="fr-FR" i="1" dirty="0">
                <a:latin typeface="Century Gothic" panose="020B0502020202020204" pitchFamily="34" charset="0"/>
              </a:rPr>
              <a:t>Chapitre 2 : Les conflits de la loi dans le temps </a:t>
            </a:r>
            <a:endParaRPr lang="fr-FR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r>
              <a:rPr lang="fr-FR" i="1" dirty="0">
                <a:latin typeface="Century Gothic" panose="020B0502020202020204" pitchFamily="34" charset="0"/>
              </a:rPr>
              <a:t>Chapitre 3 : L’abrogation de la loi </a:t>
            </a:r>
          </a:p>
          <a:p>
            <a:pPr marL="0" indent="0">
              <a:buNone/>
            </a:pPr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Titre IV : L’interprétation de la règle de droit </a:t>
            </a:r>
          </a:p>
          <a:p>
            <a:pPr marL="0" indent="0">
              <a:buNone/>
            </a:pPr>
            <a:r>
              <a:rPr lang="fr-FR" i="1" dirty="0">
                <a:latin typeface="Century Gothic" panose="020B0502020202020204" pitchFamily="34" charset="0"/>
              </a:rPr>
              <a:t>Chapitre 1 : La méthode exégétique </a:t>
            </a:r>
          </a:p>
          <a:p>
            <a:pPr marL="0" indent="0">
              <a:buNone/>
            </a:pPr>
            <a:r>
              <a:rPr lang="fr-FR" i="1" dirty="0">
                <a:latin typeface="Century Gothic" panose="020B0502020202020204" pitchFamily="34" charset="0"/>
              </a:rPr>
              <a:t>Chapitre 2 : Les méthodes modernes d’interprétation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528271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84311" y="248194"/>
            <a:ext cx="10018713" cy="796835"/>
          </a:xfrm>
        </p:spPr>
        <p:txBody>
          <a:bodyPr>
            <a:normAutofit/>
          </a:bodyPr>
          <a:lstStyle/>
          <a:p>
            <a:r>
              <a:rPr lang="fr-FR" b="1" dirty="0">
                <a:latin typeface="Century Gothic" panose="020B0502020202020204" pitchFamily="34" charset="0"/>
              </a:rPr>
              <a:t>Plan du cours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3"/>
          </p:nvPr>
        </p:nvSpPr>
        <p:spPr>
          <a:xfrm>
            <a:off x="1585911" y="1219265"/>
            <a:ext cx="10094236" cy="495801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fr-FR" sz="2800" b="1" dirty="0">
                <a:latin typeface="Century Gothic" panose="020B0502020202020204" pitchFamily="34" charset="0"/>
              </a:rPr>
              <a:t>Seconde partie : Les notions de droits subjectifs et de personnalité juridique </a:t>
            </a:r>
            <a:endParaRPr lang="fr-FR" sz="2800" dirty="0">
              <a:latin typeface="Century Gothic" panose="020B0502020202020204" pitchFamily="34" charset="0"/>
            </a:endParaRPr>
          </a:p>
          <a:p>
            <a:pPr marL="0" indent="0" algn="just">
              <a:buNone/>
            </a:pPr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Titre I : La notion générale de droit subjectif </a:t>
            </a:r>
          </a:p>
          <a:p>
            <a:pPr marL="0" indent="0" algn="just">
              <a:buNone/>
            </a:pPr>
            <a:r>
              <a:rPr lang="fr-FR" i="1" dirty="0">
                <a:latin typeface="Century Gothic" panose="020B0502020202020204" pitchFamily="34" charset="0"/>
              </a:rPr>
              <a:t>Chapitre 1 : La notion classique de droit subjectif </a:t>
            </a:r>
            <a:endParaRPr lang="fr-FR" dirty="0">
              <a:latin typeface="Century Gothic" panose="020B0502020202020204" pitchFamily="34" charset="0"/>
            </a:endParaRPr>
          </a:p>
          <a:p>
            <a:pPr marL="0" indent="0" algn="just">
              <a:buNone/>
            </a:pPr>
            <a:r>
              <a:rPr lang="fr-FR" i="1" dirty="0">
                <a:latin typeface="Century Gothic" panose="020B0502020202020204" pitchFamily="34" charset="0"/>
              </a:rPr>
              <a:t>Chapitre 2 : Les critiques adressées à la notion de droit subjectif </a:t>
            </a:r>
            <a:endParaRPr lang="fr-FR" dirty="0">
              <a:latin typeface="Century Gothic" panose="020B0502020202020204" pitchFamily="34" charset="0"/>
            </a:endParaRPr>
          </a:p>
          <a:p>
            <a:pPr marL="0" indent="0" algn="just">
              <a:buNone/>
            </a:pPr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Titre 2 : Les sujets de droit –La personnalité juridique </a:t>
            </a:r>
          </a:p>
          <a:p>
            <a:pPr marL="0" indent="0" algn="just">
              <a:buNone/>
            </a:pPr>
            <a:r>
              <a:rPr lang="fr-FR" i="1" dirty="0">
                <a:latin typeface="Century Gothic" panose="020B0502020202020204" pitchFamily="34" charset="0"/>
              </a:rPr>
              <a:t>Chapitre 1 : La dualité des sujets de droits </a:t>
            </a:r>
            <a:endParaRPr lang="fr-FR" dirty="0">
              <a:latin typeface="Century Gothic" panose="020B0502020202020204" pitchFamily="34" charset="0"/>
            </a:endParaRPr>
          </a:p>
          <a:p>
            <a:pPr marL="0" indent="0" algn="just">
              <a:buNone/>
            </a:pPr>
            <a:r>
              <a:rPr lang="fr-FR" i="1" dirty="0">
                <a:latin typeface="Century Gothic" panose="020B0502020202020204" pitchFamily="34" charset="0"/>
              </a:rPr>
              <a:t>Chapitre 2 : L’individualisation des personnes </a:t>
            </a:r>
            <a:endParaRPr lang="fr-FR" dirty="0">
              <a:latin typeface="Century Gothic" panose="020B0502020202020204" pitchFamily="34" charset="0"/>
            </a:endParaRPr>
          </a:p>
          <a:p>
            <a:pPr marL="0" indent="0" algn="just">
              <a:buNone/>
            </a:pPr>
            <a:r>
              <a:rPr lang="fr-FR" i="1" dirty="0">
                <a:latin typeface="Century Gothic" panose="020B0502020202020204" pitchFamily="34" charset="0"/>
              </a:rPr>
              <a:t>Chapitre 3 : Les droits subjectifs </a:t>
            </a:r>
            <a:endParaRPr lang="fr-FR" dirty="0">
              <a:latin typeface="Century Gothic" panose="020B0502020202020204" pitchFamily="34" charset="0"/>
            </a:endParaRPr>
          </a:p>
          <a:p>
            <a:pPr algn="just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555041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58983" y="418012"/>
            <a:ext cx="9325229" cy="731520"/>
          </a:xfrm>
        </p:spPr>
        <p:txBody>
          <a:bodyPr>
            <a:normAutofit fontScale="90000"/>
          </a:bodyPr>
          <a:lstStyle/>
          <a:p>
            <a:pPr algn="l"/>
            <a:br>
              <a:rPr lang="fr-FR" sz="3600" b="1" dirty="0"/>
            </a:br>
            <a:r>
              <a:rPr lang="fr-FR" sz="3600" b="1" dirty="0">
                <a:latin typeface="Century Gothic" panose="020B0502020202020204" pitchFamily="34" charset="0"/>
              </a:rPr>
              <a:t>I:  L’identification de la règle de droit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3"/>
          </p:nvPr>
        </p:nvSpPr>
        <p:spPr>
          <a:xfrm>
            <a:off x="1658983" y="1330960"/>
            <a:ext cx="9984377" cy="5008880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fr-FR" sz="1900" dirty="0">
                <a:latin typeface="Century Gothic" panose="020B0502020202020204" pitchFamily="34" charset="0"/>
              </a:rPr>
              <a:t>La règle de droit a pour objet </a:t>
            </a:r>
            <a:r>
              <a:rPr lang="fr-FR" sz="1900" b="1" dirty="0">
                <a:latin typeface="Century Gothic" panose="020B0502020202020204" pitchFamily="34" charset="0"/>
              </a:rPr>
              <a:t>d’organiser la vie en société </a:t>
            </a:r>
            <a:r>
              <a:rPr lang="fr-FR" sz="1900" dirty="0">
                <a:latin typeface="Century Gothic" panose="020B0502020202020204" pitchFamily="34" charset="0"/>
              </a:rPr>
              <a:t>et les relations entre les membres qui la composent.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fr-FR" sz="1900" dirty="0">
                <a:latin typeface="Century Gothic" panose="020B0502020202020204" pitchFamily="34" charset="0"/>
              </a:rPr>
              <a:t>Toutefois, cette conception, qui n’est assurément pas fausse n’est cependant pas suffisante : elle ne permet pas à elle seule de distinguer la règle de droit d’un certain nombre d’autres règles qui ont aussi vocation à régir la vie sociale (morales, religieuses, bienséance…).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fr-FR" sz="1900" dirty="0">
                <a:latin typeface="Century Gothic" panose="020B0502020202020204" pitchFamily="34" charset="0"/>
              </a:rPr>
              <a:t>En approfondissant l’analyse, on constate que </a:t>
            </a:r>
            <a:r>
              <a:rPr lang="fr-FR" sz="1900" b="1" dirty="0">
                <a:latin typeface="Century Gothic" panose="020B0502020202020204" pitchFamily="34" charset="0"/>
              </a:rPr>
              <a:t>la coercition</a:t>
            </a:r>
            <a:r>
              <a:rPr lang="fr-FR" sz="1900" dirty="0">
                <a:latin typeface="Century Gothic" panose="020B0502020202020204" pitchFamily="34" charset="0"/>
              </a:rPr>
              <a:t> constitue le critère de la règle de droit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fr-FR" sz="1900" b="1" dirty="0">
                <a:latin typeface="Century Gothic" panose="020B0502020202020204" pitchFamily="34" charset="0"/>
              </a:rPr>
              <a:t> Citation </a:t>
            </a:r>
            <a:endParaRPr lang="fr-FR" sz="1900" dirty="0">
              <a:latin typeface="Century Gothic" panose="020B0502020202020204" pitchFamily="34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fr-FR" sz="1900" dirty="0">
                <a:latin typeface="Century Gothic" panose="020B0502020202020204" pitchFamily="34" charset="0"/>
              </a:rPr>
              <a:t> « Le droit n’est pas le seul régulateur de la vie en société », </a:t>
            </a:r>
            <a:r>
              <a:rPr lang="fr-FR" sz="1900" b="1" i="1" dirty="0">
                <a:latin typeface="Century Gothic" panose="020B0502020202020204" pitchFamily="34" charset="0"/>
              </a:rPr>
              <a:t>Cornu</a:t>
            </a:r>
            <a:r>
              <a:rPr lang="fr-FR" b="1" i="1" dirty="0">
                <a:latin typeface="Century Gothic" panose="020B0502020202020204" pitchFamily="34" charset="0"/>
              </a:rPr>
              <a:t>.</a:t>
            </a:r>
            <a:endParaRPr lang="fr-FR" b="1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068882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84312" y="320041"/>
            <a:ext cx="9596196" cy="986246"/>
          </a:xfrm>
        </p:spPr>
        <p:txBody>
          <a:bodyPr>
            <a:normAutofit fontScale="90000"/>
          </a:bodyPr>
          <a:lstStyle/>
          <a:p>
            <a:pPr algn="l"/>
            <a:r>
              <a:rPr lang="fr-FR" sz="3600" b="1" dirty="0">
                <a:latin typeface="Century Gothic" panose="020B0502020202020204" pitchFamily="34" charset="0"/>
              </a:rPr>
              <a:t>I: L’identification de la règle de droit </a:t>
            </a:r>
            <a:br>
              <a:rPr lang="fr-FR" b="1" dirty="0">
                <a:latin typeface="Century Gothic" panose="020B0502020202020204" pitchFamily="34" charset="0"/>
              </a:rPr>
            </a:br>
            <a:r>
              <a:rPr lang="fr-FR" sz="3600" b="1" dirty="0">
                <a:latin typeface="Century Gothic" panose="020B0502020202020204" pitchFamily="34" charset="0"/>
              </a:rPr>
              <a:t>1</a:t>
            </a:r>
            <a:r>
              <a:rPr lang="fr-FR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 : La règle de droit est abstraite</a:t>
            </a:r>
            <a:r>
              <a:rPr lang="fr-FR" sz="31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 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3"/>
          </p:nvPr>
        </p:nvSpPr>
        <p:spPr>
          <a:xfrm>
            <a:off x="1645920" y="1423851"/>
            <a:ext cx="9823269" cy="4588066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fr-FR" sz="7200" b="1" dirty="0">
                <a:latin typeface="Century Gothic" panose="020B0502020202020204" pitchFamily="34" charset="0"/>
              </a:rPr>
              <a:t>La règle de droit est abstraite :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fr-FR" sz="7200" dirty="0">
                <a:latin typeface="Century Gothic" panose="020B0502020202020204" pitchFamily="34" charset="0"/>
              </a:rPr>
              <a:t>La règle de droit s’applique à : </a:t>
            </a:r>
          </a:p>
          <a:p>
            <a:pPr lvl="0" algn="just">
              <a:lnSpc>
                <a:spcPct val="170000"/>
              </a:lnSpc>
            </a:pPr>
            <a:r>
              <a:rPr lang="fr-FR" sz="7200" dirty="0">
                <a:latin typeface="Century Gothic" panose="020B0502020202020204" pitchFamily="34" charset="0"/>
              </a:rPr>
              <a:t>une situation plus ou moins étroitement définie : celle où le contrat a été rompu, celle du mariage…</a:t>
            </a:r>
          </a:p>
          <a:p>
            <a:pPr lvl="0" algn="just">
              <a:lnSpc>
                <a:spcPct val="120000"/>
              </a:lnSpc>
            </a:pPr>
            <a:r>
              <a:rPr lang="fr-FR" sz="7200" dirty="0">
                <a:latin typeface="Century Gothic" panose="020B0502020202020204" pitchFamily="34" charset="0"/>
              </a:rPr>
              <a:t>une catégorie limitée de personnes : électeurs, salariés, propriétaires, locataires…</a:t>
            </a:r>
          </a:p>
          <a:p>
            <a:pPr marL="0" indent="0" algn="just">
              <a:lnSpc>
                <a:spcPct val="170000"/>
              </a:lnSpc>
              <a:buNone/>
            </a:pPr>
            <a:r>
              <a:rPr lang="fr-FR" sz="7200" dirty="0">
                <a:latin typeface="Century Gothic" panose="020B0502020202020204" pitchFamily="34" charset="0"/>
              </a:rPr>
              <a:t>C’est une règle qui présente un caractère d’abstraction dans la mesure où elle ne s’applique pas à des individus nommément désignés. 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1357422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Parallaxe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e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EBEC8F79-A447-43FC-8E81-85E8468AF3F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1251</Words>
  <Application>Microsoft Office PowerPoint</Application>
  <PresentationFormat>Grand écran</PresentationFormat>
  <Paragraphs>81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6" baseType="lpstr">
      <vt:lpstr>Arial</vt:lpstr>
      <vt:lpstr>Century Gothic</vt:lpstr>
      <vt:lpstr>Corbel</vt:lpstr>
      <vt:lpstr>Parallaxe</vt:lpstr>
      <vt:lpstr>  INTRODUCTION A L’ETUDE DU DROIT  Pr. Hanane RHARRABI   Séance 3   </vt:lpstr>
      <vt:lpstr> II. Les significations du terme « droit » :  </vt:lpstr>
      <vt:lpstr>II. Les significations du terme « droit » :</vt:lpstr>
      <vt:lpstr>II. Les significations du terme « droit » :</vt:lpstr>
      <vt:lpstr>Plan du cours </vt:lpstr>
      <vt:lpstr>Plan du cours </vt:lpstr>
      <vt:lpstr>Plan du cours </vt:lpstr>
      <vt:lpstr> I:  L’identification de la règle de droit </vt:lpstr>
      <vt:lpstr>I: L’identification de la règle de droit  1 : La règle de droit est abstraite </vt:lpstr>
      <vt:lpstr> I: L’identification de la règle de droit  1 : La règle de droit est abstraite  </vt:lpstr>
      <vt:lpstr> I. L’identification de la règle de droit  2 : La règle de droit est obligatoire et coercitive  </vt:lpstr>
      <vt:lpstr> Le caractère obligatoire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Hanane RHARRABI</dc:creator>
  <cp:lastModifiedBy>Hanane RHARRABI</cp:lastModifiedBy>
  <cp:revision>4</cp:revision>
  <dcterms:created xsi:type="dcterms:W3CDTF">2023-09-26T19:15:23Z</dcterms:created>
  <dcterms:modified xsi:type="dcterms:W3CDTF">2024-09-27T22:37:45Z</dcterms:modified>
</cp:coreProperties>
</file>